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0" r:id="rId12"/>
    <p:sldId id="306" r:id="rId13"/>
    <p:sldId id="301" r:id="rId14"/>
    <p:sldId id="302" r:id="rId15"/>
    <p:sldId id="303" r:id="rId16"/>
    <p:sldId id="304" r:id="rId17"/>
    <p:sldId id="305" r:id="rId18"/>
    <p:sldId id="263" r:id="rId19"/>
    <p:sldId id="264" r:id="rId20"/>
    <p:sldId id="265" r:id="rId21"/>
  </p:sldIdLst>
  <p:sldSz cx="9144000" cy="5143500" type="screen16x9"/>
  <p:notesSz cx="6858000" cy="9144000"/>
  <p:embeddedFontLs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Roboto Medium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0F13CB-E5DC-468A-9DF4-0921273EC861}">
  <a:tblStyle styleId="{CE0F13CB-E5DC-468A-9DF4-0921273EC8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1152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bekhterev/OTUS_DB-2025/blob/main/HW5/sql/PROCEDURE_dic.Products_add.sql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bekhterev/OTUS_DB-2025/blob/main/HW5/sql/PROCEDURE_data_Cheque_add.sql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bekhterev/OTUS_DB-2025/blob/main/HW4/k8s/db.yaml" TargetMode="External"/><Relationship Id="rId7" Type="http://schemas.openxmlformats.org/officeDocument/2006/relationships/hyperlink" Target="https://github.com/sbekhterev/OTUS_DB-2025/blob/main/HW4/k8s/dbi-pvc.ya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bekhterev/OTUS_DB-2025/blob/main/HW4/k8s/dbi-pv.yaml" TargetMode="External"/><Relationship Id="rId5" Type="http://schemas.openxmlformats.org/officeDocument/2006/relationships/hyperlink" Target="https://github.com/sbekhterev/OTUS_DB-2025/blob/main/HW4/k8s/db-pvc.yaml" TargetMode="External"/><Relationship Id="rId4" Type="http://schemas.openxmlformats.org/officeDocument/2006/relationships/hyperlink" Target="https://github.com/sbekhterev/OTUS_DB-2025/blob/main/HW4/k8s/db-pv.ya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Создание БД центрального офиса сети магазинов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378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b="1" dirty="0"/>
              <a:t>Базы данных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7603B-EBF6-489D-B341-85D54476A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64626"/>
          </a:xfrm>
        </p:spPr>
        <p:txBody>
          <a:bodyPr/>
          <a:lstStyle/>
          <a:p>
            <a:r>
              <a:rPr lang="ru-RU" dirty="0"/>
              <a:t>Особенности БД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45903-C51B-43D1-BC24-1EF9945F7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990600"/>
            <a:ext cx="8520600" cy="3852269"/>
          </a:xfrm>
        </p:spPr>
        <p:txBody>
          <a:bodyPr/>
          <a:lstStyle/>
          <a:p>
            <a:r>
              <a:rPr lang="ru-RU" dirty="0"/>
              <a:t>Существует две последовательности, соответственно для разных схем. Это позволяет не отвлекается на генерацию </a:t>
            </a:r>
            <a:r>
              <a:rPr lang="en-US" dirty="0"/>
              <a:t>ID</a:t>
            </a:r>
            <a:endParaRPr lang="ru-RU" dirty="0"/>
          </a:p>
          <a:p>
            <a:r>
              <a:rPr lang="ru-RU" dirty="0"/>
              <a:t>Все таблицы имеют связи между собой (один к одному, много к одному), это позволяет контролировать целостность данных</a:t>
            </a:r>
          </a:p>
          <a:p>
            <a:r>
              <a:rPr lang="ru-RU" dirty="0"/>
              <a:t>Таблицы подразумевающие большие объёмы данных (товары, чеки, кассиры) имеют индекс как минимум по </a:t>
            </a:r>
            <a:r>
              <a:rPr lang="en-US" dirty="0"/>
              <a:t>ID</a:t>
            </a:r>
          </a:p>
          <a:p>
            <a:r>
              <a:rPr lang="ru-RU" dirty="0"/>
              <a:t>Т.к. база данных подразумевает построение отчётов справочники адресов, кассиров имеют индексы по текстовым полям.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1803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E7B7F-F0E8-4C90-90C8-03BFA80DE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73323"/>
          </a:xfrm>
        </p:spPr>
        <p:txBody>
          <a:bodyPr/>
          <a:lstStyle/>
          <a:p>
            <a:r>
              <a:rPr lang="ru-RU" dirty="0"/>
              <a:t>Связь с внешним миром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87A8B-6C9D-4DAA-BFC0-B875A1E59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004047"/>
            <a:ext cx="8520600" cy="1567703"/>
          </a:xfrm>
        </p:spPr>
        <p:txBody>
          <a:bodyPr>
            <a:normAutofit lnSpcReduction="10000"/>
          </a:bodyPr>
          <a:lstStyle/>
          <a:p>
            <a:pPr marL="133350" indent="0">
              <a:buNone/>
            </a:pPr>
            <a:r>
              <a:rPr lang="ru-RU" dirty="0"/>
              <a:t>Основная идея: получение данных о товарах осуществляется </a:t>
            </a:r>
            <a:r>
              <a:rPr lang="en-US" dirty="0"/>
              <a:t>json</a:t>
            </a:r>
            <a:r>
              <a:rPr lang="ru-RU" dirty="0"/>
              <a:t>. Импорт осуществляется с использованием хранимой процедуры:</a:t>
            </a:r>
          </a:p>
          <a:p>
            <a:pPr marL="133350" indent="0">
              <a:buNone/>
            </a:pPr>
            <a:r>
              <a:rPr lang="en-US" dirty="0">
                <a:hlinkClick r:id="rId2"/>
              </a:rPr>
              <a:t>https://github.com/sbekhterev/OTUS_DB-2025/blob/main/HW5/sql/PROCEDURE_dic.Products_add.sql</a:t>
            </a:r>
            <a:endParaRPr lang="ru-RU" dirty="0"/>
          </a:p>
          <a:p>
            <a:pPr marL="133350" indent="0">
              <a:buNone/>
            </a:pPr>
            <a:r>
              <a:rPr lang="ru-RU" dirty="0"/>
              <a:t>Пример </a:t>
            </a:r>
            <a:r>
              <a:rPr lang="en-US" dirty="0"/>
              <a:t>json: </a:t>
            </a:r>
          </a:p>
          <a:p>
            <a:pPr marL="1333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8844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7FE0B4-6455-48C2-AC0B-4F1FB39A6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39" y="113957"/>
            <a:ext cx="4277322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95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1E9A5-5AF5-4CA8-95B1-C20148B5A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59876"/>
          </a:xfrm>
        </p:spPr>
        <p:txBody>
          <a:bodyPr/>
          <a:lstStyle/>
          <a:p>
            <a:r>
              <a:rPr lang="ru-RU" dirty="0"/>
              <a:t>Возможности хранимой процедуры: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C4582-3195-4891-8586-BE4BC660B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085850"/>
            <a:ext cx="8520600" cy="3757019"/>
          </a:xfrm>
        </p:spPr>
        <p:txBody>
          <a:bodyPr/>
          <a:lstStyle/>
          <a:p>
            <a:r>
              <a:rPr lang="ru-RU" dirty="0"/>
              <a:t>Валидация </a:t>
            </a:r>
            <a:r>
              <a:rPr lang="en-US" dirty="0"/>
              <a:t>json</a:t>
            </a:r>
            <a:endParaRPr lang="ru-RU" dirty="0"/>
          </a:p>
          <a:p>
            <a:r>
              <a:rPr lang="ru-RU" dirty="0"/>
              <a:t>Возможность пропускать уже вставленные данные</a:t>
            </a:r>
          </a:p>
          <a:p>
            <a:r>
              <a:rPr lang="ru-RU" dirty="0"/>
              <a:t>Обновление цены (в процессе)</a:t>
            </a:r>
          </a:p>
          <a:p>
            <a:r>
              <a:rPr lang="ru-RU" dirty="0"/>
              <a:t>Несколько групп товаров для одного товара</a:t>
            </a:r>
          </a:p>
        </p:txBody>
      </p:sp>
    </p:spTree>
    <p:extLst>
      <p:ext uri="{BB962C8B-B14F-4D97-AF65-F5344CB8AC3E}">
        <p14:creationId xmlns:p14="http://schemas.microsoft.com/office/powerpoint/2010/main" val="4144177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755F-89D7-4261-A678-B3B56D77B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59876"/>
          </a:xfrm>
        </p:spPr>
        <p:txBody>
          <a:bodyPr/>
          <a:lstStyle/>
          <a:p>
            <a:r>
              <a:rPr lang="ru-RU" dirty="0"/>
              <a:t>Получение смен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C4AD4-1C8A-4E93-B9B4-2DDC4F9C7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990600"/>
            <a:ext cx="8520600" cy="3852269"/>
          </a:xfrm>
        </p:spPr>
        <p:txBody>
          <a:bodyPr/>
          <a:lstStyle/>
          <a:p>
            <a:r>
              <a:rPr lang="ru-RU" dirty="0"/>
              <a:t>Данные с касс так же приходят в формате </a:t>
            </a:r>
            <a:r>
              <a:rPr lang="en-US" dirty="0"/>
              <a:t>json.</a:t>
            </a:r>
            <a:endParaRPr lang="ru-RU" dirty="0"/>
          </a:p>
          <a:p>
            <a:r>
              <a:rPr lang="en-US" dirty="0">
                <a:hlinkClick r:id="rId2"/>
              </a:rPr>
              <a:t>https://github.com/sbekhterev/OTUS_DB-2025/blob/main/HW5/sql/PROCEDURE_data_Cheque_add.sql</a:t>
            </a:r>
            <a:endParaRPr lang="ru-RU" dirty="0"/>
          </a:p>
          <a:p>
            <a:r>
              <a:rPr lang="ru-RU" dirty="0"/>
              <a:t>При первом чеке происходит открытие смены.</a:t>
            </a:r>
          </a:p>
          <a:p>
            <a:r>
              <a:rPr lang="ru-RU" dirty="0"/>
              <a:t>Так же проверятся номер ФН в базе, и если на кассе он был заменён, данные в справочнике обновляются</a:t>
            </a:r>
          </a:p>
          <a:p>
            <a:r>
              <a:rPr lang="ru-RU" dirty="0"/>
              <a:t>Валидация </a:t>
            </a:r>
            <a:r>
              <a:rPr lang="en-US" dirty="0"/>
              <a:t>json </a:t>
            </a:r>
            <a:r>
              <a:rPr lang="ru-RU" dirty="0"/>
              <a:t>(в процессе)</a:t>
            </a:r>
          </a:p>
          <a:p>
            <a:r>
              <a:rPr lang="ru-RU" dirty="0"/>
              <a:t>Закрытие смены (в процессе)</a:t>
            </a:r>
          </a:p>
        </p:txBody>
      </p:sp>
    </p:spTree>
    <p:extLst>
      <p:ext uri="{BB962C8B-B14F-4D97-AF65-F5344CB8AC3E}">
        <p14:creationId xmlns:p14="http://schemas.microsoft.com/office/powerpoint/2010/main" val="1098026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053F08-6F70-43F2-9437-C575DE5FD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39" y="113957"/>
            <a:ext cx="4277322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5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4109262752"/>
              </p:ext>
            </p:extLst>
          </p:nvPr>
        </p:nvGraphicFramePr>
        <p:xfrm>
          <a:off x="952500" y="1718400"/>
          <a:ext cx="7239000" cy="3177928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Да, познакомился с контейнеризацией. Лучше понял внутреннею работу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3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Получил практику в написании хранимых процедур. При генерации тестовых данных, например, потренировался в генерации случайных данных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3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 – получил новый опыт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Администрирование БД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2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>
              <a:buSzPts val="1100"/>
            </a:pPr>
            <a:r>
              <a:rPr lang="ru" sz="3000" dirty="0"/>
              <a:t>Тема:</a:t>
            </a:r>
            <a:r>
              <a:rPr lang="ru" sz="3000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Создание БД центрального офиса сети магазинов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Бехтерев Сергей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Инженер 3-й линии технической поддержки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14D61-AD66-461C-BD37-852621F37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1" t="20313" r="4308" b="8976"/>
          <a:stretch/>
        </p:blipFill>
        <p:spPr>
          <a:xfrm>
            <a:off x="760887" y="1862172"/>
            <a:ext cx="2522943" cy="24561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2454746701"/>
              </p:ext>
            </p:extLst>
          </p:nvPr>
        </p:nvGraphicFramePr>
        <p:xfrm>
          <a:off x="952500" y="2382125"/>
          <a:ext cx="7239000" cy="2638402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структуру БД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Запустить сервер базы данных 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k8s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структуру БД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6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Написать хранимые процедуры для добавления товаров, чеков, закрытие смены.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интеграцию с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Superset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построения отчётов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создание базы данных центрального офиса сети магазинов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использовались: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379171643"/>
              </p:ext>
            </p:extLst>
          </p:nvPr>
        </p:nvGraphicFramePr>
        <p:xfrm>
          <a:off x="952500" y="1897775"/>
          <a:ext cx="7239000" cy="3061058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развёртывания сервера БД был использован сервис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microk8s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базе виртуальной машины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VirtualBox.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Переносимость, администрирование.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проектирования БД был использован сервис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dbdiagram.io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Визуализация, скрипты создания БД 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работы с адресами был использован сервис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DaData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 с внешними системами (чеки, товары)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59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000" dirty="0"/>
              <a:t>Работа с </a:t>
            </a:r>
            <a:r>
              <a:rPr lang="en-US" sz="3200" dirty="0"/>
              <a:t>microk8s</a:t>
            </a:r>
            <a:endParaRPr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E0A2B-E02F-40B1-B7EB-736EB45274DD}"/>
              </a:ext>
            </a:extLst>
          </p:cNvPr>
          <p:cNvSpPr txBox="1"/>
          <p:nvPr/>
        </p:nvSpPr>
        <p:spPr>
          <a:xfrm>
            <a:off x="500550" y="990704"/>
            <a:ext cx="82068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1. Сервис входит в поставку серверной версии </a:t>
            </a:r>
            <a:r>
              <a:rPr lang="en-US" dirty="0" err="1"/>
              <a:t>Ubunutu</a:t>
            </a:r>
            <a:r>
              <a:rPr lang="en-US" dirty="0"/>
              <a:t> (</a:t>
            </a:r>
            <a:r>
              <a:rPr lang="ru-RU" dirty="0"/>
              <a:t>была использована версия </a:t>
            </a:r>
            <a:r>
              <a:rPr lang="en-US" dirty="0"/>
              <a:t>24.04.1 LTS</a:t>
            </a:r>
            <a:r>
              <a:rPr lang="ru-RU" dirty="0"/>
              <a:t>)</a:t>
            </a:r>
          </a:p>
          <a:p>
            <a:r>
              <a:rPr lang="ru-RU" dirty="0"/>
              <a:t>2. Для развёртывания были созданы манифесты:</a:t>
            </a:r>
          </a:p>
          <a:p>
            <a:r>
              <a:rPr lang="ru-RU" dirty="0"/>
              <a:t>	</a:t>
            </a:r>
            <a:r>
              <a:rPr lang="en-US" dirty="0">
                <a:hlinkClick r:id="rId3"/>
              </a:rPr>
              <a:t>https://github.com/sbekhterev/OTUS_DB-2025/blob/main/HW4/k8s/db.yaml</a:t>
            </a:r>
            <a:r>
              <a:rPr lang="ru-RU" dirty="0"/>
              <a:t> - основной файл с описанием создания контейнера </a:t>
            </a:r>
            <a:r>
              <a:rPr lang="en-US" dirty="0"/>
              <a:t>Postgres</a:t>
            </a:r>
          </a:p>
          <a:p>
            <a:r>
              <a:rPr lang="en-US" dirty="0"/>
              <a:t>	</a:t>
            </a:r>
            <a:r>
              <a:rPr lang="en-US" dirty="0">
                <a:hlinkClick r:id="rId4"/>
              </a:rPr>
              <a:t>https://github.com/sbekhterev/OTUS_DB-2025/blob/main/HW4/k8s/db-pv.yaml</a:t>
            </a:r>
            <a:r>
              <a:rPr lang="en-US" dirty="0"/>
              <a:t> </a:t>
            </a:r>
            <a:r>
              <a:rPr lang="ru-RU" dirty="0"/>
              <a:t>и </a:t>
            </a:r>
          </a:p>
          <a:p>
            <a:r>
              <a:rPr lang="ru-RU" dirty="0"/>
              <a:t>	</a:t>
            </a:r>
            <a:r>
              <a:rPr lang="en-US" dirty="0">
                <a:hlinkClick r:id="rId5"/>
              </a:rPr>
              <a:t>https://github.com/sbekhterev/OTUS_DB-2025/blob/main/HW4/k8s/db-pvc.yaml</a:t>
            </a:r>
            <a:r>
              <a:rPr lang="ru-RU" dirty="0"/>
              <a:t> для создания точек монтирования файлов базы данных</a:t>
            </a:r>
          </a:p>
          <a:p>
            <a:r>
              <a:rPr lang="ru-RU" dirty="0"/>
              <a:t>	</a:t>
            </a:r>
            <a:r>
              <a:rPr lang="en-US" dirty="0">
                <a:hlinkClick r:id="rId6"/>
              </a:rPr>
              <a:t>https://github.com/sbekhterev/OTUS_DB-2025/blob/main/HW4/k8s/dbi-pv.yaml</a:t>
            </a:r>
            <a:r>
              <a:rPr lang="ru-RU" dirty="0"/>
              <a:t> и </a:t>
            </a:r>
          </a:p>
          <a:p>
            <a:r>
              <a:rPr lang="ru-RU" dirty="0"/>
              <a:t>	</a:t>
            </a:r>
            <a:r>
              <a:rPr lang="en-US" dirty="0">
                <a:hlinkClick r:id="rId7"/>
              </a:rPr>
              <a:t>https://github.com/sbekhterev/OTUS_DB-2025/blob/main/HW4/k8s/dbi-pvc.yaml</a:t>
            </a:r>
            <a:r>
              <a:rPr lang="ru-RU" dirty="0"/>
              <a:t> для хранения файлов схемы индексирования</a:t>
            </a:r>
          </a:p>
          <a:p>
            <a:r>
              <a:rPr lang="ru-RU" dirty="0"/>
              <a:t>При необходимости, индексы можно перенести на более быстрое устройство.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AFE7A-FC2C-4456-A8F3-4A2930072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739064"/>
          </a:xfrm>
        </p:spPr>
        <p:txBody>
          <a:bodyPr/>
          <a:lstStyle/>
          <a:p>
            <a:r>
              <a:rPr lang="ru-RU" dirty="0"/>
              <a:t>Схема базы данных </a:t>
            </a:r>
            <a:r>
              <a:rPr lang="ru-RU" sz="1100" dirty="0"/>
              <a:t>(</a:t>
            </a:r>
            <a:r>
              <a:rPr lang="en-US" sz="1100" dirty="0"/>
              <a:t>https://dbdiagram.io/d/store-chain-68a4e3efec93249d1e5721ff</a:t>
            </a:r>
            <a:r>
              <a:rPr lang="ru-RU" sz="11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48A2A-3CA1-490F-970A-E705CA5CF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789"/>
            <a:ext cx="9144000" cy="36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00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1504-58FD-4471-A81D-726EC0C1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49417"/>
          </a:xfrm>
        </p:spPr>
        <p:txBody>
          <a:bodyPr/>
          <a:lstStyle/>
          <a:p>
            <a:r>
              <a:rPr lang="ru-RU" dirty="0"/>
              <a:t>Основная идея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38087-58C7-4E18-A079-49110DD79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069789"/>
            <a:ext cx="8520600" cy="1749612"/>
          </a:xfrm>
        </p:spPr>
        <p:txBody>
          <a:bodyPr/>
          <a:lstStyle/>
          <a:p>
            <a:r>
              <a:rPr lang="ru-RU" dirty="0"/>
              <a:t>Т.к. данная БД является БД головного офиса сети магазина, то основная её задача – это справочная информация для филиалов. Так же сбор данных о продажах.</a:t>
            </a:r>
          </a:p>
          <a:p>
            <a:r>
              <a:rPr lang="ru-RU" dirty="0"/>
              <a:t>Используется две схемы:</a:t>
            </a:r>
          </a:p>
          <a:p>
            <a:pPr lvl="1"/>
            <a:r>
              <a:rPr lang="ru-RU" dirty="0"/>
              <a:t>Схема словарей. Со справочниками магазинов, товаров, кассиров и т.д.</a:t>
            </a:r>
          </a:p>
          <a:p>
            <a:pPr lvl="1"/>
            <a:r>
              <a:rPr lang="ru-RU" dirty="0"/>
              <a:t>Схема данных. Содержит данные о продажах с торговых точек</a:t>
            </a:r>
          </a:p>
        </p:txBody>
      </p:sp>
    </p:spTree>
    <p:extLst>
      <p:ext uri="{BB962C8B-B14F-4D97-AF65-F5344CB8AC3E}">
        <p14:creationId xmlns:p14="http://schemas.microsoft.com/office/powerpoint/2010/main" val="4029242388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726</Words>
  <Application>Microsoft Office PowerPoint</Application>
  <PresentationFormat>On-screen Show (16:9)</PresentationFormat>
  <Paragraphs>90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Courier New</vt:lpstr>
      <vt:lpstr>Roboto</vt:lpstr>
      <vt:lpstr>Roboto Medium</vt:lpstr>
      <vt:lpstr>Arial</vt:lpstr>
      <vt:lpstr>Светлая тема</vt:lpstr>
      <vt:lpstr>Светлая тема</vt:lpstr>
      <vt:lpstr>Светлая тема</vt:lpstr>
      <vt:lpstr>PowerPoint Presentation</vt:lpstr>
      <vt:lpstr>Меня хорошо видно &amp; слышно?</vt:lpstr>
      <vt:lpstr>Защита проекта Тема: Создание БД центрального офиса сети магазинов</vt:lpstr>
      <vt:lpstr>План защиты</vt:lpstr>
      <vt:lpstr>PowerPoint Presentation</vt:lpstr>
      <vt:lpstr>Какие технологии использовались: </vt:lpstr>
      <vt:lpstr>Работа с microk8s</vt:lpstr>
      <vt:lpstr>Схема базы данных (https://dbdiagram.io/d/store-chain-68a4e3efec93249d1e5721ff)</vt:lpstr>
      <vt:lpstr>Основная идея</vt:lpstr>
      <vt:lpstr>Особенности БД</vt:lpstr>
      <vt:lpstr>Связь с внешним миром</vt:lpstr>
      <vt:lpstr>PowerPoint Presentation</vt:lpstr>
      <vt:lpstr>Возможности хранимой процедуры:</vt:lpstr>
      <vt:lpstr>Получение смен</vt:lpstr>
      <vt:lpstr>PowerPoint Presentation</vt:lpstr>
      <vt:lpstr>Выводы </vt:lpstr>
      <vt:lpstr>PowerPoint Presentation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Bekhterev, Sergei</cp:lastModifiedBy>
  <cp:revision>17</cp:revision>
  <dcterms:modified xsi:type="dcterms:W3CDTF">2025-12-09T16:57:36Z</dcterms:modified>
</cp:coreProperties>
</file>